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8" r:id="rId2"/>
    <p:sldId id="339" r:id="rId3"/>
    <p:sldId id="341" r:id="rId4"/>
    <p:sldId id="366" r:id="rId5"/>
    <p:sldId id="342" r:id="rId6"/>
    <p:sldId id="343" r:id="rId7"/>
    <p:sldId id="345" r:id="rId8"/>
    <p:sldId id="344" r:id="rId9"/>
    <p:sldId id="348" r:id="rId10"/>
    <p:sldId id="353" r:id="rId11"/>
    <p:sldId id="354" r:id="rId12"/>
    <p:sldId id="361" r:id="rId13"/>
    <p:sldId id="362" r:id="rId14"/>
    <p:sldId id="363" r:id="rId15"/>
    <p:sldId id="355" r:id="rId16"/>
    <p:sldId id="356" r:id="rId17"/>
    <p:sldId id="357" r:id="rId18"/>
    <p:sldId id="358" r:id="rId19"/>
    <p:sldId id="359" r:id="rId20"/>
    <p:sldId id="360" r:id="rId21"/>
    <p:sldId id="364" r:id="rId22"/>
    <p:sldId id="365" r:id="rId23"/>
    <p:sldId id="370" r:id="rId24"/>
  </p:sldIdLst>
  <p:sldSz cx="9144000" cy="6858000" type="screen4x3"/>
  <p:notesSz cx="7010400" cy="92964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631A8-276D-43FF-BC16-E59C24A5BB79}" type="datetimeFigureOut">
              <a:rPr lang="lt-LT" smtClean="0"/>
              <a:t>2016-09-19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63690-65A5-4FE3-B063-936CC56B6B6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9249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DCBCA-26ED-4010-B96E-BCEB82C3EDC6}" type="datetimeFigureOut">
              <a:rPr lang="lt-LT" smtClean="0"/>
              <a:t>2016-09-19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1DEA7-B950-4FED-A05D-CFDCAE07C77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01147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t-LT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AF1E50-2FA8-46AD-B925-A8D648CDBB8A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7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37D0-9A7A-4E66-8D9E-01203B824066}" type="datetime1">
              <a:rPr lang="lt-LT" smtClean="0"/>
              <a:t>2016-09-19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EC22-A2CB-48A6-97BE-EDDBFD1361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460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6FCD-3D3B-4AD1-B257-65784E0D46BB}" type="datetime1">
              <a:rPr lang="lt-LT" smtClean="0"/>
              <a:t>2016-09-19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EC22-A2CB-48A6-97BE-EDDBFD1361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6794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7F977-CF07-41CF-A63B-3D651A19254F}" type="datetime1">
              <a:rPr lang="lt-LT" smtClean="0"/>
              <a:t>2016-09-19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EC22-A2CB-48A6-97BE-EDDBFD1361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2337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FB49-43C2-4AB7-A910-B2BC788717BA}" type="datetime1">
              <a:rPr lang="lt-LT" smtClean="0"/>
              <a:t>2016-09-19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ASU – Will to Change Power to Create</a:t>
            </a:r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AEC22-A2CB-48A6-97BE-EDDBFD136146}" type="slidenum">
              <a:rPr lang="lt-LT" smtClean="0"/>
              <a:t>‹#›</a:t>
            </a:fld>
            <a:endParaRPr lang="lt-LT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35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Documents and Settings\aventis\Desktop\ZILVIO\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2" t="36349" b="10101"/>
          <a:stretch>
            <a:fillRect/>
          </a:stretch>
        </p:blipFill>
        <p:spPr bwMode="auto">
          <a:xfrm>
            <a:off x="1547813" y="1163638"/>
            <a:ext cx="23764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683568" y="2204864"/>
            <a:ext cx="79819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lt-LT" altLang="en-US" sz="2800" b="1" dirty="0" smtClean="0">
                <a:solidFill>
                  <a:srgbClr val="632523"/>
                </a:solidFill>
                <a:latin typeface="Arial" pitchFamily="34" charset="0"/>
              </a:rPr>
              <a:t>EUROPOS KLIMATO KAITOS CENTRAS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i="1" dirty="0">
                <a:solidFill>
                  <a:srgbClr val="008000"/>
                </a:solidFill>
                <a:latin typeface="Arial" pitchFamily="34" charset="0"/>
              </a:rPr>
              <a:t>EUROPEAN </a:t>
            </a:r>
            <a:r>
              <a:rPr lang="en-GB" altLang="en-US" sz="2400" b="1" i="1" dirty="0" smtClean="0">
                <a:solidFill>
                  <a:srgbClr val="008000"/>
                </a:solidFill>
                <a:latin typeface="Arial" pitchFamily="34" charset="0"/>
              </a:rPr>
              <a:t>CENTRE </a:t>
            </a:r>
            <a:r>
              <a:rPr lang="en-GB" altLang="en-US" sz="2400" b="1" i="1" dirty="0">
                <a:solidFill>
                  <a:srgbClr val="008000"/>
                </a:solidFill>
                <a:latin typeface="Arial" pitchFamily="34" charset="0"/>
              </a:rPr>
              <a:t>FOR CLIMATE </a:t>
            </a:r>
            <a:r>
              <a:rPr lang="en-GB" altLang="en-US" sz="2400" b="1" i="1" dirty="0" smtClean="0">
                <a:solidFill>
                  <a:srgbClr val="008000"/>
                </a:solidFill>
                <a:latin typeface="Arial" pitchFamily="34" charset="0"/>
              </a:rPr>
              <a:t>CHANGE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 smtClean="0">
                <a:solidFill>
                  <a:srgbClr val="632523"/>
                </a:solidFill>
                <a:latin typeface="Arial" pitchFamily="34" charset="0"/>
              </a:rPr>
              <a:t>Iniciatoriai</a:t>
            </a:r>
            <a:r>
              <a:rPr lang="en-GB" altLang="en-US" sz="2000" b="1" dirty="0" smtClean="0">
                <a:solidFill>
                  <a:srgbClr val="632523"/>
                </a:solidFill>
                <a:latin typeface="Arial" pitchFamily="34" charset="0"/>
              </a:rPr>
              <a:t>: ASU, LŽŪKT, LAMMC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solidFill>
                  <a:srgbClr val="632523"/>
                </a:solidFill>
                <a:latin typeface="Arial" pitchFamily="34" charset="0"/>
              </a:rPr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 smtClean="0">
                <a:solidFill>
                  <a:srgbClr val="632523"/>
                </a:solidFill>
                <a:latin typeface="Arial" pitchFamily="34" charset="0"/>
              </a:rPr>
              <a:t>Kiti</a:t>
            </a:r>
            <a:r>
              <a:rPr lang="en-GB" altLang="en-US" sz="2000" b="1" dirty="0" smtClean="0">
                <a:solidFill>
                  <a:srgbClr val="632523"/>
                </a:solidFill>
                <a:latin typeface="Arial" pitchFamily="34" charset="0"/>
              </a:rPr>
              <a:t> </a:t>
            </a:r>
            <a:r>
              <a:rPr lang="en-GB" altLang="en-US" sz="2000" b="1" dirty="0" err="1" smtClean="0">
                <a:solidFill>
                  <a:srgbClr val="632523"/>
                </a:solidFill>
                <a:latin typeface="Arial" pitchFamily="34" charset="0"/>
              </a:rPr>
              <a:t>partneriai</a:t>
            </a:r>
            <a:r>
              <a:rPr lang="en-GB" altLang="en-US" sz="2000" b="1" dirty="0" smtClean="0">
                <a:solidFill>
                  <a:srgbClr val="632523"/>
                </a:solidFill>
                <a:latin typeface="Arial" pitchFamily="34" charset="0"/>
              </a:rPr>
              <a:t>: LT, ES, JAV, </a:t>
            </a:r>
            <a:r>
              <a:rPr lang="en-GB" altLang="en-US" sz="2000" b="1" dirty="0" err="1" smtClean="0">
                <a:solidFill>
                  <a:srgbClr val="632523"/>
                </a:solidFill>
                <a:latin typeface="Arial" pitchFamily="34" charset="0"/>
              </a:rPr>
              <a:t>Australijoje</a:t>
            </a:r>
            <a:endParaRPr lang="en-GB" altLang="en-US" sz="2000" b="1" dirty="0" smtClean="0">
              <a:solidFill>
                <a:srgbClr val="632523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 smtClean="0">
                <a:solidFill>
                  <a:srgbClr val="632523"/>
                </a:solidFill>
                <a:latin typeface="Arial" pitchFamily="34" charset="0"/>
              </a:rPr>
              <a:t>Finansiniai</a:t>
            </a:r>
            <a:r>
              <a:rPr lang="en-GB" altLang="en-US" sz="2000" b="1" dirty="0" smtClean="0">
                <a:solidFill>
                  <a:srgbClr val="632523"/>
                </a:solidFill>
                <a:latin typeface="Arial" pitchFamily="34" charset="0"/>
              </a:rPr>
              <a:t> </a:t>
            </a:r>
            <a:r>
              <a:rPr lang="en-GB" altLang="en-US" sz="2000" b="1" dirty="0" err="1" smtClean="0">
                <a:solidFill>
                  <a:srgbClr val="632523"/>
                </a:solidFill>
                <a:latin typeface="Arial" pitchFamily="34" charset="0"/>
              </a:rPr>
              <a:t>partneriai</a:t>
            </a:r>
            <a:r>
              <a:rPr lang="en-GB" altLang="en-US" sz="2000" b="1" dirty="0" smtClean="0">
                <a:solidFill>
                  <a:srgbClr val="632523"/>
                </a:solidFill>
                <a:latin typeface="Arial" pitchFamily="34" charset="0"/>
              </a:rPr>
              <a:t>: ŽŪM, AM, ŪM, </a:t>
            </a:r>
            <a:r>
              <a:rPr lang="en-GB" altLang="en-US" sz="2000" b="1" dirty="0" err="1" smtClean="0">
                <a:solidFill>
                  <a:srgbClr val="632523"/>
                </a:solidFill>
                <a:latin typeface="Arial" pitchFamily="34" charset="0"/>
              </a:rPr>
              <a:t>Kiti</a:t>
            </a:r>
            <a:r>
              <a:rPr lang="en-GB" altLang="en-US" sz="2000" b="1" dirty="0" smtClean="0">
                <a:solidFill>
                  <a:srgbClr val="632523"/>
                </a:solidFill>
                <a:latin typeface="Arial" pitchFamily="34" charset="0"/>
              </a:rPr>
              <a:t> </a:t>
            </a:r>
            <a:r>
              <a:rPr lang="en-GB" altLang="en-US" sz="2000" b="1" dirty="0" err="1" smtClean="0">
                <a:solidFill>
                  <a:srgbClr val="632523"/>
                </a:solidFill>
                <a:latin typeface="Arial" pitchFamily="34" charset="0"/>
              </a:rPr>
              <a:t>šaltiniai</a:t>
            </a:r>
            <a:endParaRPr lang="en-GB" altLang="en-US" sz="2000" b="1" dirty="0" smtClean="0">
              <a:solidFill>
                <a:srgbClr val="632523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solidFill>
                <a:srgbClr val="632523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632523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rgbClr val="632523"/>
                </a:solidFill>
                <a:latin typeface="Arial" pitchFamily="34" charset="0"/>
              </a:rPr>
              <a:t> </a:t>
            </a:r>
            <a:r>
              <a:rPr lang="en-GB" altLang="en-US" sz="1600" b="1" i="1" dirty="0" err="1" smtClean="0">
                <a:solidFill>
                  <a:srgbClr val="632523"/>
                </a:solidFill>
                <a:latin typeface="Arial" pitchFamily="34" charset="0"/>
              </a:rPr>
              <a:t>Prof.Antanas</a:t>
            </a:r>
            <a:r>
              <a:rPr lang="en-GB" altLang="en-US" sz="1600" b="1" i="1" dirty="0" smtClean="0">
                <a:solidFill>
                  <a:srgbClr val="632523"/>
                </a:solidFill>
                <a:latin typeface="Arial" pitchFamily="34" charset="0"/>
              </a:rPr>
              <a:t> Maziliauskas, ASU </a:t>
            </a:r>
            <a:r>
              <a:rPr lang="en-GB" altLang="en-US" sz="1600" b="1" i="1" dirty="0" err="1" smtClean="0">
                <a:solidFill>
                  <a:srgbClr val="632523"/>
                </a:solidFill>
                <a:latin typeface="Arial" pitchFamily="34" charset="0"/>
              </a:rPr>
              <a:t>rektorius</a:t>
            </a:r>
            <a:endParaRPr lang="en-GB" altLang="en-US" sz="1600" b="1" i="1" dirty="0">
              <a:solidFill>
                <a:srgbClr val="632523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 dirty="0">
              <a:latin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itchFamily="34" charset="0"/>
              </a:rPr>
              <a:t> </a:t>
            </a:r>
            <a:r>
              <a:rPr lang="en-US" altLang="en-US" sz="1600" b="1" dirty="0" smtClean="0">
                <a:latin typeface="Arial" pitchFamily="34" charset="0"/>
              </a:rPr>
              <a:t>2016.</a:t>
            </a:r>
            <a:r>
              <a:rPr lang="en-GB" altLang="en-US" sz="1600" b="1" dirty="0" smtClean="0">
                <a:latin typeface="Arial" pitchFamily="34" charset="0"/>
              </a:rPr>
              <a:t>09.07</a:t>
            </a:r>
            <a:endParaRPr lang="en-GB" altLang="en-US" sz="1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022E-16 L -0.18108 -0.0053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1" y="260648"/>
            <a:ext cx="9001061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3" y="332656"/>
            <a:ext cx="889877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9" y="476671"/>
            <a:ext cx="8907533" cy="624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1643"/>
            <a:ext cx="8928992" cy="62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" y="404665"/>
            <a:ext cx="8985250" cy="63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8" y="260647"/>
            <a:ext cx="9152024" cy="64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" y="79190"/>
            <a:ext cx="9003406" cy="633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72837"/>
            <a:ext cx="9036496" cy="63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6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" y="278107"/>
            <a:ext cx="8937069" cy="62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958770" cy="62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KLIMATO KAITA/</a:t>
            </a:r>
            <a:r>
              <a:rPr lang="en-US" sz="3600" b="1" dirty="0" smtClean="0">
                <a:solidFill>
                  <a:srgbClr val="008000"/>
                </a:solidFill>
              </a:rPr>
              <a:t>CLIMATE CHANGE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10000"/>
          </a:bodyPr>
          <a:lstStyle/>
          <a:p>
            <a:r>
              <a:rPr lang="lt-LT" dirty="0"/>
              <a:t>Klimato kaitos pokyčiams skirtoje </a:t>
            </a:r>
            <a:r>
              <a:rPr lang="lt-LT" b="1" i="1" dirty="0">
                <a:solidFill>
                  <a:srgbClr val="800000"/>
                </a:solidFill>
              </a:rPr>
              <a:t>JT klimato konferencijoje Paryžiuje </a:t>
            </a:r>
            <a:r>
              <a:rPr lang="lt-LT" dirty="0" smtClean="0"/>
              <a:t>195 šalys </a:t>
            </a:r>
            <a:r>
              <a:rPr lang="lt-LT" dirty="0"/>
              <a:t>išsikėlė tikslą – pasiekti, kad vidutinė pasaulio temperatūra kiltų ne daugiau nei 2 laipsniais </a:t>
            </a:r>
            <a:r>
              <a:rPr lang="lt-LT" dirty="0" smtClean="0"/>
              <a:t>(galimybe </a:t>
            </a:r>
            <a:r>
              <a:rPr lang="lt-LT" b="1" i="1" dirty="0">
                <a:solidFill>
                  <a:schemeClr val="accent2">
                    <a:lumMod val="75000"/>
                  </a:schemeClr>
                </a:solidFill>
              </a:rPr>
              <a:t>siekti </a:t>
            </a:r>
            <a:r>
              <a:rPr lang="lt-LT" b="1" i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lt-LT" b="1" i="1" dirty="0">
                <a:solidFill>
                  <a:schemeClr val="accent2">
                    <a:lumMod val="75000"/>
                  </a:schemeClr>
                </a:solidFill>
              </a:rPr>
              <a:t>1,5 laipsnio</a:t>
            </a:r>
            <a:r>
              <a:rPr lang="lt-LT" dirty="0" smtClean="0"/>
              <a:t>)</a:t>
            </a:r>
          </a:p>
          <a:p>
            <a:r>
              <a:rPr lang="lt-LT" dirty="0"/>
              <a:t>Pagrindiniai globaliosios taršos šaltinai Lietuvoje yra energetikos sektorius, transportas ir </a:t>
            </a:r>
            <a:r>
              <a:rPr lang="lt-LT" b="1" i="1" dirty="0">
                <a:solidFill>
                  <a:srgbClr val="800000"/>
                </a:solidFill>
              </a:rPr>
              <a:t>žemės ūkis</a:t>
            </a:r>
            <a:r>
              <a:rPr lang="lt-LT" dirty="0" smtClean="0"/>
              <a:t>.</a:t>
            </a:r>
          </a:p>
          <a:p>
            <a:r>
              <a:rPr lang="lt-LT" dirty="0" smtClean="0"/>
              <a:t> </a:t>
            </a:r>
            <a:r>
              <a:rPr lang="en-GB" sz="2800" i="1" dirty="0">
                <a:solidFill>
                  <a:srgbClr val="008000"/>
                </a:solidFill>
              </a:rPr>
              <a:t>Climate change conference in Paris  and the commitment of  195 countries to reduce the GHG emissions (optimistic target of - 1,5 C)</a:t>
            </a:r>
          </a:p>
          <a:p>
            <a:r>
              <a:rPr lang="en-GB" sz="2800" i="1" dirty="0">
                <a:solidFill>
                  <a:srgbClr val="008000"/>
                </a:solidFill>
              </a:rPr>
              <a:t>Main GHG emissions are from energy, transport and </a:t>
            </a:r>
            <a:r>
              <a:rPr lang="en-GB" sz="2800" i="1" u="sng" dirty="0">
                <a:solidFill>
                  <a:srgbClr val="008000"/>
                </a:solidFill>
              </a:rPr>
              <a:t>agriculture</a:t>
            </a:r>
            <a:r>
              <a:rPr lang="en-GB" sz="2800" i="1" dirty="0">
                <a:solidFill>
                  <a:srgbClr val="008000"/>
                </a:solidFill>
              </a:rPr>
              <a:t> related activities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9026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3" y="296868"/>
            <a:ext cx="8888774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FINANSAVIMAS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lnSpcReduction="10000"/>
          </a:bodyPr>
          <a:lstStyle/>
          <a:p>
            <a:r>
              <a:rPr lang="en-US" b="1" i="1" u="sng" dirty="0">
                <a:solidFill>
                  <a:srgbClr val="632523"/>
                </a:solidFill>
              </a:rPr>
              <a:t>Du </a:t>
            </a:r>
            <a:r>
              <a:rPr lang="en-US" b="1" i="1" u="sng" dirty="0" err="1">
                <a:solidFill>
                  <a:srgbClr val="632523"/>
                </a:solidFill>
              </a:rPr>
              <a:t>etapai</a:t>
            </a:r>
            <a:r>
              <a:rPr lang="en-US" b="1" i="1" u="sng" dirty="0">
                <a:solidFill>
                  <a:srgbClr val="632523"/>
                </a:solidFill>
              </a:rPr>
              <a:t> </a:t>
            </a:r>
            <a:r>
              <a:rPr lang="en-US" dirty="0"/>
              <a:t>: I </a:t>
            </a:r>
            <a:r>
              <a:rPr lang="en-US" dirty="0" err="1"/>
              <a:t>etapas-poreikis</a:t>
            </a:r>
            <a:r>
              <a:rPr lang="en-US" dirty="0"/>
              <a:t> 11 </a:t>
            </a:r>
            <a:r>
              <a:rPr lang="en-US" dirty="0" err="1"/>
              <a:t>mln.eurų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II </a:t>
            </a:r>
            <a:r>
              <a:rPr lang="en-US" dirty="0" err="1"/>
              <a:t>etapas</a:t>
            </a:r>
            <a:r>
              <a:rPr lang="en-US" dirty="0"/>
              <a:t>- </a:t>
            </a:r>
            <a:r>
              <a:rPr lang="en-US" dirty="0" err="1"/>
              <a:t>poreikis</a:t>
            </a:r>
            <a:r>
              <a:rPr lang="en-US" dirty="0"/>
              <a:t>  6,5  </a:t>
            </a:r>
            <a:r>
              <a:rPr lang="en-US" dirty="0" err="1"/>
              <a:t>mln.eurų</a:t>
            </a:r>
            <a:endParaRPr lang="en-US" dirty="0"/>
          </a:p>
          <a:p>
            <a:pPr marL="0" indent="0">
              <a:buNone/>
            </a:pPr>
            <a:r>
              <a:rPr lang="en-US" b="1" i="1" dirty="0" err="1" smtClean="0">
                <a:solidFill>
                  <a:srgbClr val="632523"/>
                </a:solidFill>
              </a:rPr>
              <a:t>Galimi</a:t>
            </a:r>
            <a:r>
              <a:rPr lang="en-US" b="1" i="1" dirty="0" smtClean="0">
                <a:solidFill>
                  <a:srgbClr val="632523"/>
                </a:solidFill>
              </a:rPr>
              <a:t> </a:t>
            </a:r>
            <a:r>
              <a:rPr lang="en-US" b="1" i="1" dirty="0" err="1" smtClean="0">
                <a:solidFill>
                  <a:srgbClr val="632523"/>
                </a:solidFill>
              </a:rPr>
              <a:t>finansavimo</a:t>
            </a:r>
            <a:r>
              <a:rPr lang="en-US" b="1" i="1" dirty="0" smtClean="0">
                <a:solidFill>
                  <a:srgbClr val="632523"/>
                </a:solidFill>
              </a:rPr>
              <a:t> </a:t>
            </a:r>
            <a:r>
              <a:rPr lang="en-US" b="1" i="1" dirty="0" err="1">
                <a:solidFill>
                  <a:srgbClr val="632523"/>
                </a:solidFill>
              </a:rPr>
              <a:t>šaltiniai</a:t>
            </a:r>
            <a:r>
              <a:rPr lang="en-US" dirty="0">
                <a:solidFill>
                  <a:srgbClr val="632523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/>
              <a:t>        ŽŪM- KPP 2014-2020 </a:t>
            </a:r>
            <a:r>
              <a:rPr lang="en-US" dirty="0" smtClean="0"/>
              <a:t>– 10</a:t>
            </a:r>
            <a:r>
              <a:rPr lang="lt-LT" dirty="0" smtClean="0"/>
              <a:t> </a:t>
            </a:r>
            <a:r>
              <a:rPr lang="en-US" dirty="0" err="1" smtClean="0"/>
              <a:t>mln.eurų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AM – ERPF </a:t>
            </a:r>
            <a:r>
              <a:rPr lang="en-US" dirty="0" smtClean="0"/>
              <a:t>-0,8</a:t>
            </a:r>
            <a:r>
              <a:rPr lang="en-US" dirty="0"/>
              <a:t>-2 </a:t>
            </a:r>
            <a:r>
              <a:rPr lang="en-US" dirty="0" err="1" smtClean="0"/>
              <a:t>mln.eurų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ŪM</a:t>
            </a:r>
            <a:r>
              <a:rPr lang="lt-LT" dirty="0" smtClean="0"/>
              <a:t>(ERPF)</a:t>
            </a:r>
            <a:r>
              <a:rPr lang="en-US" dirty="0" smtClean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verslo</a:t>
            </a:r>
            <a:r>
              <a:rPr lang="en-US" dirty="0"/>
              <a:t> </a:t>
            </a:r>
            <a:r>
              <a:rPr lang="en-US" dirty="0" err="1"/>
              <a:t>lėšos</a:t>
            </a:r>
            <a:r>
              <a:rPr lang="en-US" dirty="0"/>
              <a:t> </a:t>
            </a:r>
            <a:r>
              <a:rPr lang="en-US" dirty="0" smtClean="0"/>
              <a:t>– 4,5-6 </a:t>
            </a:r>
            <a:r>
              <a:rPr lang="en-US" dirty="0" err="1" smtClean="0"/>
              <a:t>mln.eur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smtClean="0"/>
              <a:t>ŠM</a:t>
            </a:r>
            <a:r>
              <a:rPr lang="lt-LT" dirty="0" smtClean="0"/>
              <a:t> (ESF)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edukacinė</a:t>
            </a:r>
            <a:r>
              <a:rPr lang="en-US" dirty="0"/>
              <a:t> </a:t>
            </a:r>
            <a:r>
              <a:rPr lang="en-US" dirty="0" err="1"/>
              <a:t>veikla</a:t>
            </a:r>
            <a:r>
              <a:rPr lang="en-US" dirty="0"/>
              <a:t> </a:t>
            </a:r>
            <a:r>
              <a:rPr lang="en-US" dirty="0" err="1"/>
              <a:t>moksleiviams</a:t>
            </a:r>
            <a:r>
              <a:rPr lang="en-US" dirty="0"/>
              <a:t> (</a:t>
            </a:r>
            <a:r>
              <a:rPr lang="en-US" dirty="0" err="1"/>
              <a:t>veiklos</a:t>
            </a:r>
            <a:r>
              <a:rPr lang="en-US" dirty="0"/>
              <a:t> </a:t>
            </a:r>
            <a:r>
              <a:rPr lang="en-US" dirty="0" err="1"/>
              <a:t>etape</a:t>
            </a:r>
            <a:r>
              <a:rPr lang="en-US" dirty="0"/>
              <a:t>).</a:t>
            </a:r>
          </a:p>
          <a:p>
            <a:pPr marL="0" indent="0">
              <a:buNone/>
            </a:pPr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27925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POREIKIS KPP 2014-2020 PAKEITIMUI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KPP  </a:t>
            </a:r>
            <a:r>
              <a:rPr lang="en-US" dirty="0">
                <a:solidFill>
                  <a:srgbClr val="632523"/>
                </a:solidFill>
              </a:rPr>
              <a:t>35 str. 2 </a:t>
            </a:r>
            <a:r>
              <a:rPr lang="en-US" dirty="0" err="1">
                <a:solidFill>
                  <a:srgbClr val="632523"/>
                </a:solidFill>
              </a:rPr>
              <a:t>dalis</a:t>
            </a:r>
            <a:r>
              <a:rPr lang="en-US" dirty="0"/>
              <a:t>- </a:t>
            </a:r>
            <a:r>
              <a:rPr lang="en-US" dirty="0" err="1"/>
              <a:t>numatyti</a:t>
            </a:r>
            <a:r>
              <a:rPr lang="en-US" dirty="0"/>
              <a:t> </a:t>
            </a:r>
            <a:r>
              <a:rPr lang="en-US" dirty="0" err="1"/>
              <a:t>veiklos</a:t>
            </a:r>
            <a:r>
              <a:rPr lang="en-US" dirty="0"/>
              <a:t> </a:t>
            </a:r>
            <a:r>
              <a:rPr lang="en-US" dirty="0" err="1"/>
              <a:t>sritį</a:t>
            </a:r>
            <a:r>
              <a:rPr lang="en-US" dirty="0"/>
              <a:t> KKC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b="1" i="1" dirty="0"/>
              <a:t>I </a:t>
            </a:r>
            <a:r>
              <a:rPr lang="en-US" b="1" i="1" dirty="0" err="1"/>
              <a:t>etape</a:t>
            </a:r>
            <a:r>
              <a:rPr lang="en-US" dirty="0"/>
              <a:t>: </a:t>
            </a:r>
            <a:r>
              <a:rPr lang="en-US" dirty="0" err="1"/>
              <a:t>Europos</a:t>
            </a:r>
            <a:r>
              <a:rPr lang="en-US" dirty="0"/>
              <a:t> </a:t>
            </a:r>
            <a:r>
              <a:rPr lang="en-US" dirty="0" err="1"/>
              <a:t>Komisijos</a:t>
            </a:r>
            <a:r>
              <a:rPr lang="en-US" dirty="0"/>
              <a:t> </a:t>
            </a:r>
            <a:r>
              <a:rPr lang="en-US" dirty="0" err="1"/>
              <a:t>pritarimas</a:t>
            </a:r>
            <a:r>
              <a:rPr lang="en-US" dirty="0"/>
              <a:t> </a:t>
            </a:r>
            <a:r>
              <a:rPr lang="en-US" dirty="0" err="1"/>
              <a:t>Agroaplinkosauginių</a:t>
            </a:r>
            <a:r>
              <a:rPr lang="en-US" dirty="0"/>
              <a:t> </a:t>
            </a:r>
            <a:r>
              <a:rPr lang="en-US" dirty="0" err="1"/>
              <a:t>lėšų</a:t>
            </a:r>
            <a:r>
              <a:rPr lang="en-US" dirty="0"/>
              <a:t> </a:t>
            </a:r>
            <a:r>
              <a:rPr lang="en-US" dirty="0" err="1"/>
              <a:t>dalį</a:t>
            </a:r>
            <a:r>
              <a:rPr lang="en-US" dirty="0"/>
              <a:t> (</a:t>
            </a:r>
            <a:r>
              <a:rPr lang="en-US" dirty="0" err="1"/>
              <a:t>iki</a:t>
            </a:r>
            <a:r>
              <a:rPr lang="en-US" dirty="0"/>
              <a:t> </a:t>
            </a:r>
            <a:r>
              <a:rPr lang="en-US" b="1" i="1" dirty="0">
                <a:solidFill>
                  <a:srgbClr val="632523"/>
                </a:solidFill>
              </a:rPr>
              <a:t>10 </a:t>
            </a:r>
            <a:r>
              <a:rPr lang="en-US" b="1" i="1" dirty="0" err="1">
                <a:solidFill>
                  <a:srgbClr val="632523"/>
                </a:solidFill>
              </a:rPr>
              <a:t>mln.eurų</a:t>
            </a:r>
            <a:r>
              <a:rPr lang="en-US" dirty="0"/>
              <a:t>) </a:t>
            </a:r>
            <a:r>
              <a:rPr lang="en-US" dirty="0" err="1"/>
              <a:t>skirti</a:t>
            </a:r>
            <a:r>
              <a:rPr lang="en-US" dirty="0"/>
              <a:t> </a:t>
            </a:r>
            <a:r>
              <a:rPr lang="en-US" dirty="0" err="1"/>
              <a:t>nepelno</a:t>
            </a:r>
            <a:r>
              <a:rPr lang="en-US" dirty="0"/>
              <a:t> </a:t>
            </a:r>
            <a:r>
              <a:rPr lang="en-US" dirty="0" err="1"/>
              <a:t>klimato</a:t>
            </a:r>
            <a:r>
              <a:rPr lang="en-US" dirty="0"/>
              <a:t> </a:t>
            </a:r>
            <a:r>
              <a:rPr lang="en-US" dirty="0" err="1"/>
              <a:t>kaitos</a:t>
            </a:r>
            <a:r>
              <a:rPr lang="en-US" dirty="0"/>
              <a:t> </a:t>
            </a:r>
            <a:r>
              <a:rPr lang="en-US" dirty="0" err="1"/>
              <a:t>horizontalių</a:t>
            </a:r>
            <a:r>
              <a:rPr lang="en-US" dirty="0"/>
              <a:t> </a:t>
            </a:r>
            <a:r>
              <a:rPr lang="en-US" dirty="0" err="1"/>
              <a:t>priemonių</a:t>
            </a:r>
            <a:r>
              <a:rPr lang="en-US" dirty="0"/>
              <a:t> </a:t>
            </a:r>
            <a:r>
              <a:rPr lang="en-US" dirty="0" err="1"/>
              <a:t>įgyvendinimui</a:t>
            </a:r>
            <a:r>
              <a:rPr lang="en-US" dirty="0"/>
              <a:t> KKC. </a:t>
            </a:r>
            <a:r>
              <a:rPr lang="en-US" dirty="0" err="1"/>
              <a:t>Suderinti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DG AGRO </a:t>
            </a:r>
            <a:r>
              <a:rPr lang="en-US" dirty="0" err="1"/>
              <a:t>ir</a:t>
            </a:r>
            <a:r>
              <a:rPr lang="en-US" dirty="0"/>
              <a:t> DG ENVI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44886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632523"/>
                </a:solidFill>
              </a:rPr>
              <a:t>TVP PAPILDYMO POREIKIS</a:t>
            </a:r>
            <a:endParaRPr lang="en-US" sz="3600" b="1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KKC </a:t>
            </a:r>
            <a:r>
              <a:rPr lang="en-US" dirty="0" err="1" smtClean="0"/>
              <a:t>įtraukti</a:t>
            </a:r>
            <a:r>
              <a:rPr lang="en-US" dirty="0" smtClean="0"/>
              <a:t> </a:t>
            </a:r>
            <a:r>
              <a:rPr lang="en-US" dirty="0" err="1" smtClean="0"/>
              <a:t>į</a:t>
            </a:r>
            <a:r>
              <a:rPr lang="en-US" dirty="0" smtClean="0"/>
              <a:t> </a:t>
            </a:r>
            <a:r>
              <a:rPr lang="en-US" dirty="0" err="1" smtClean="0"/>
              <a:t>Nacionalinės</a:t>
            </a:r>
            <a:r>
              <a:rPr lang="en-US" dirty="0" smtClean="0"/>
              <a:t> </a:t>
            </a:r>
            <a:r>
              <a:rPr lang="en-US" dirty="0" err="1" smtClean="0"/>
              <a:t>klimato</a:t>
            </a:r>
            <a:r>
              <a:rPr lang="en-US" dirty="0" smtClean="0"/>
              <a:t> </a:t>
            </a:r>
            <a:r>
              <a:rPr lang="en-US" dirty="0" err="1" smtClean="0"/>
              <a:t>kaitos</a:t>
            </a:r>
            <a:r>
              <a:rPr lang="en-US" dirty="0" smtClean="0"/>
              <a:t> </a:t>
            </a:r>
            <a:r>
              <a:rPr lang="en-US" dirty="0" err="1" smtClean="0"/>
              <a:t>valdymo</a:t>
            </a:r>
            <a:r>
              <a:rPr lang="en-US" dirty="0" smtClean="0"/>
              <a:t> </a:t>
            </a:r>
            <a:r>
              <a:rPr lang="en-US" dirty="0" err="1" smtClean="0"/>
              <a:t>politikos</a:t>
            </a:r>
            <a:r>
              <a:rPr lang="en-US" dirty="0" smtClean="0"/>
              <a:t> </a:t>
            </a:r>
            <a:r>
              <a:rPr lang="en-US" dirty="0" err="1" smtClean="0"/>
              <a:t>strategijos</a:t>
            </a:r>
            <a:r>
              <a:rPr lang="en-US" dirty="0" smtClean="0"/>
              <a:t> </a:t>
            </a:r>
            <a:r>
              <a:rPr lang="en-US" dirty="0" err="1" smtClean="0"/>
              <a:t>tikslų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uždavinių</a:t>
            </a:r>
            <a:r>
              <a:rPr lang="en-US" dirty="0" smtClean="0"/>
              <a:t> 2013-2020 m </a:t>
            </a:r>
            <a:r>
              <a:rPr lang="en-US" dirty="0" err="1" smtClean="0"/>
              <a:t>įgyvendinimo</a:t>
            </a:r>
            <a:r>
              <a:rPr lang="en-US" dirty="0" smtClean="0"/>
              <a:t> </a:t>
            </a:r>
            <a:r>
              <a:rPr lang="en-US" b="1" i="1" dirty="0" err="1" smtClean="0">
                <a:solidFill>
                  <a:srgbClr val="632523"/>
                </a:solidFill>
              </a:rPr>
              <a:t>tarpinstitucinį</a:t>
            </a:r>
            <a:r>
              <a:rPr lang="en-US" b="1" i="1" dirty="0" smtClean="0">
                <a:solidFill>
                  <a:srgbClr val="632523"/>
                </a:solidFill>
              </a:rPr>
              <a:t> </a:t>
            </a:r>
            <a:r>
              <a:rPr lang="en-US" b="1" i="1" dirty="0" err="1" smtClean="0">
                <a:solidFill>
                  <a:srgbClr val="632523"/>
                </a:solidFill>
              </a:rPr>
              <a:t>veiklos</a:t>
            </a:r>
            <a:r>
              <a:rPr lang="en-US" b="1" i="1" dirty="0" smtClean="0">
                <a:solidFill>
                  <a:srgbClr val="632523"/>
                </a:solidFill>
              </a:rPr>
              <a:t> </a:t>
            </a:r>
            <a:r>
              <a:rPr lang="en-US" b="1" i="1" dirty="0" err="1" smtClean="0">
                <a:solidFill>
                  <a:srgbClr val="632523"/>
                </a:solidFill>
              </a:rPr>
              <a:t>planą</a:t>
            </a:r>
            <a:r>
              <a:rPr lang="en-US" b="1" i="1" dirty="0" smtClean="0">
                <a:solidFill>
                  <a:srgbClr val="632523"/>
                </a:solidFill>
              </a:rPr>
              <a:t>,</a:t>
            </a:r>
            <a:r>
              <a:rPr lang="en-US" dirty="0" smtClean="0"/>
              <a:t> </a:t>
            </a:r>
            <a:r>
              <a:rPr lang="en-US" dirty="0" err="1" smtClean="0"/>
              <a:t>patvirtintą</a:t>
            </a:r>
            <a:r>
              <a:rPr lang="en-US" dirty="0" smtClean="0"/>
              <a:t>  LRV 2013 m. </a:t>
            </a:r>
            <a:r>
              <a:rPr lang="en-US" dirty="0" err="1" smtClean="0"/>
              <a:t>balandzio</a:t>
            </a:r>
            <a:r>
              <a:rPr lang="en-US" dirty="0" smtClean="0"/>
              <a:t> 23 d. </a:t>
            </a:r>
            <a:r>
              <a:rPr lang="en-US" dirty="0" err="1" smtClean="0"/>
              <a:t>Nutarimu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632523"/>
                </a:solidFill>
              </a:rPr>
              <a:t>Nr.366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383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IDĖJA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10000"/>
          </a:bodyPr>
          <a:lstStyle/>
          <a:p>
            <a:r>
              <a:rPr lang="lt-LT" dirty="0" smtClean="0"/>
              <a:t>panaudojant </a:t>
            </a:r>
            <a:r>
              <a:rPr lang="lt-LT" b="1" i="1" dirty="0">
                <a:solidFill>
                  <a:srgbClr val="990000"/>
                </a:solidFill>
              </a:rPr>
              <a:t>geriausią pasaulyje</a:t>
            </a:r>
            <a:r>
              <a:rPr lang="lt-LT" dirty="0"/>
              <a:t>, t.sk. Lietuvoje </a:t>
            </a:r>
            <a:r>
              <a:rPr lang="lt-LT" dirty="0" smtClean="0"/>
              <a:t>(ASU, LAMMC, LŽŪKT)  </a:t>
            </a:r>
            <a:r>
              <a:rPr lang="lt-LT" dirty="0"/>
              <a:t>sukauptą </a:t>
            </a:r>
            <a:r>
              <a:rPr lang="lt-LT" b="1" i="1" dirty="0">
                <a:solidFill>
                  <a:srgbClr val="990000"/>
                </a:solidFill>
              </a:rPr>
              <a:t>patirtį</a:t>
            </a:r>
            <a:r>
              <a:rPr lang="lt-LT" dirty="0"/>
              <a:t>  ir mokslines </a:t>
            </a:r>
            <a:r>
              <a:rPr lang="lt-LT" b="1" i="1" dirty="0">
                <a:solidFill>
                  <a:srgbClr val="990000"/>
                </a:solidFill>
              </a:rPr>
              <a:t>žinias</a:t>
            </a:r>
            <a:r>
              <a:rPr lang="lt-LT" dirty="0"/>
              <a:t> įvairioms </a:t>
            </a:r>
            <a:r>
              <a:rPr lang="lt-LT" b="1" i="1" dirty="0">
                <a:solidFill>
                  <a:srgbClr val="800000"/>
                </a:solidFill>
              </a:rPr>
              <a:t>tikslinėms grupėms </a:t>
            </a:r>
            <a:r>
              <a:rPr lang="lt-LT" dirty="0"/>
              <a:t>(</a:t>
            </a:r>
            <a:r>
              <a:rPr lang="lt-LT" u="sng" dirty="0"/>
              <a:t>moksleiviams, visuomenei, praktikams profesionalams</a:t>
            </a:r>
            <a:r>
              <a:rPr lang="lt-LT" dirty="0"/>
              <a:t>) </a:t>
            </a:r>
            <a:r>
              <a:rPr lang="lt-LT" b="1" dirty="0">
                <a:solidFill>
                  <a:srgbClr val="990000"/>
                </a:solidFill>
              </a:rPr>
              <a:t>praktiškai</a:t>
            </a:r>
            <a:r>
              <a:rPr lang="lt-LT" b="1" i="1" dirty="0">
                <a:solidFill>
                  <a:srgbClr val="800000"/>
                </a:solidFill>
              </a:rPr>
              <a:t> pademonstruoti </a:t>
            </a:r>
            <a:r>
              <a:rPr lang="lt-LT" dirty="0"/>
              <a:t>kaip vyksta klimato kaitą įtakojančių šiltnamio efektą sukeliančių dujų emisijos dėl žmogaus veiklos ir </a:t>
            </a:r>
            <a:r>
              <a:rPr lang="lt-LT" dirty="0" smtClean="0"/>
              <a:t>pateikti diegimui  </a:t>
            </a:r>
            <a:r>
              <a:rPr lang="lt-LT" b="1" i="1" dirty="0">
                <a:solidFill>
                  <a:srgbClr val="990000"/>
                </a:solidFill>
              </a:rPr>
              <a:t>priemones</a:t>
            </a:r>
            <a:r>
              <a:rPr lang="lt-LT" dirty="0"/>
              <a:t> klimato kaitos poveikio švelninimui.</a:t>
            </a:r>
          </a:p>
          <a:p>
            <a:r>
              <a:rPr lang="lt-LT" dirty="0" smtClean="0"/>
              <a:t>Centras </a:t>
            </a:r>
            <a:r>
              <a:rPr lang="lt-LT" dirty="0"/>
              <a:t>kuriamas </a:t>
            </a:r>
            <a:r>
              <a:rPr lang="lt-LT" b="1" i="1" dirty="0">
                <a:solidFill>
                  <a:srgbClr val="990000"/>
                </a:solidFill>
              </a:rPr>
              <a:t>bendradarbiaujant</a:t>
            </a:r>
            <a:r>
              <a:rPr lang="lt-LT" b="1" dirty="0"/>
              <a:t> </a:t>
            </a:r>
            <a:r>
              <a:rPr lang="lt-LT" b="1" i="1" dirty="0" smtClean="0">
                <a:solidFill>
                  <a:srgbClr val="800000"/>
                </a:solidFill>
              </a:rPr>
              <a:t>su </a:t>
            </a:r>
            <a:r>
              <a:rPr lang="lt-LT" dirty="0" smtClean="0"/>
              <a:t>vedančiaisiais </a:t>
            </a:r>
            <a:r>
              <a:rPr lang="lt-LT" b="1" i="1" dirty="0">
                <a:solidFill>
                  <a:srgbClr val="800000"/>
                </a:solidFill>
              </a:rPr>
              <a:t>pasaulio </a:t>
            </a:r>
            <a:r>
              <a:rPr lang="lt-LT" dirty="0"/>
              <a:t>klimato kaitos tyrimo </a:t>
            </a:r>
            <a:r>
              <a:rPr lang="lt-LT" b="1" i="1" dirty="0">
                <a:solidFill>
                  <a:srgbClr val="990000"/>
                </a:solidFill>
              </a:rPr>
              <a:t>centrais</a:t>
            </a:r>
            <a:r>
              <a:rPr lang="lt-LT" dirty="0"/>
              <a:t> (preliminarūs susitarimai), Lietuvos valdžios, </a:t>
            </a:r>
            <a:r>
              <a:rPr lang="lt-LT" dirty="0" smtClean="0"/>
              <a:t>mokslo ir tyrimų (ASU, LAMMC) bei konsultavimo (LŽŪKT) </a:t>
            </a:r>
            <a:r>
              <a:rPr lang="lt-LT" dirty="0"/>
              <a:t>įstaigomis</a:t>
            </a:r>
            <a:r>
              <a:rPr lang="lt-LT" dirty="0" smtClean="0"/>
              <a:t>.</a:t>
            </a:r>
            <a:endParaRPr lang="lt-L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7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KODĖL / </a:t>
            </a:r>
            <a:r>
              <a:rPr lang="en-US" b="1" dirty="0">
                <a:solidFill>
                  <a:srgbClr val="008000"/>
                </a:solidFill>
              </a:rPr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lnSpcReduction="10000"/>
          </a:bodyPr>
          <a:lstStyle/>
          <a:p>
            <a:r>
              <a:rPr lang="en-US" sz="3000" b="1" i="1" dirty="0" err="1" smtClean="0">
                <a:solidFill>
                  <a:srgbClr val="632523"/>
                </a:solidFill>
              </a:rPr>
              <a:t>Tyrimais</a:t>
            </a:r>
            <a:r>
              <a:rPr lang="en-US" sz="3000" b="1" i="1" dirty="0" smtClean="0"/>
              <a:t> </a:t>
            </a:r>
            <a:r>
              <a:rPr lang="en-US" sz="3000" dirty="0" err="1" smtClean="0"/>
              <a:t>atsakyti</a:t>
            </a:r>
            <a:r>
              <a:rPr lang="en-US" sz="3000" dirty="0" smtClean="0"/>
              <a:t> </a:t>
            </a:r>
            <a:r>
              <a:rPr lang="en-US" sz="3000" dirty="0" err="1" smtClean="0"/>
              <a:t>į</a:t>
            </a:r>
            <a:r>
              <a:rPr lang="en-US" sz="3000" dirty="0" smtClean="0"/>
              <a:t> </a:t>
            </a:r>
            <a:r>
              <a:rPr lang="en-US" sz="3000" dirty="0" err="1" smtClean="0"/>
              <a:t>klausimus</a:t>
            </a:r>
            <a:r>
              <a:rPr lang="en-US" sz="3000" dirty="0" smtClean="0"/>
              <a:t> </a:t>
            </a:r>
            <a:r>
              <a:rPr lang="en-US" sz="3000" dirty="0" err="1" smtClean="0"/>
              <a:t>dėl</a:t>
            </a:r>
            <a:r>
              <a:rPr lang="en-US" sz="3000" dirty="0" smtClean="0"/>
              <a:t> KK </a:t>
            </a:r>
            <a:r>
              <a:rPr lang="en-US" sz="3000" dirty="0" err="1" smtClean="0"/>
              <a:t>proceso</a:t>
            </a:r>
            <a:r>
              <a:rPr lang="en-US" sz="3000" dirty="0" smtClean="0"/>
              <a:t> </a:t>
            </a:r>
            <a:r>
              <a:rPr lang="en-US" sz="3000" dirty="0" err="1" smtClean="0"/>
              <a:t>poveikio</a:t>
            </a:r>
            <a:r>
              <a:rPr lang="en-US" sz="3000" dirty="0" smtClean="0"/>
              <a:t> </a:t>
            </a:r>
            <a:r>
              <a:rPr lang="en-US" sz="3000" dirty="0" err="1" smtClean="0"/>
              <a:t>vertinimo</a:t>
            </a:r>
            <a:r>
              <a:rPr lang="en-US" sz="3000" dirty="0" smtClean="0"/>
              <a:t> (</a:t>
            </a:r>
            <a:r>
              <a:rPr lang="en-US" sz="3000" dirty="0" err="1" smtClean="0"/>
              <a:t>t.sk</a:t>
            </a:r>
            <a:r>
              <a:rPr lang="en-US" sz="3000" dirty="0" smtClean="0"/>
              <a:t>.)</a:t>
            </a:r>
            <a:r>
              <a:rPr lang="en-US" sz="3000" dirty="0" err="1" smtClean="0"/>
              <a:t>nacionalinių</a:t>
            </a:r>
            <a:r>
              <a:rPr lang="en-US" sz="3000" dirty="0" smtClean="0"/>
              <a:t> ŠESD </a:t>
            </a:r>
            <a:r>
              <a:rPr lang="en-US" sz="3000" dirty="0" err="1" smtClean="0"/>
              <a:t>emisijų</a:t>
            </a:r>
            <a:r>
              <a:rPr lang="en-US" sz="3000" dirty="0" smtClean="0"/>
              <a:t> </a:t>
            </a:r>
            <a:r>
              <a:rPr lang="en-US" sz="3000" dirty="0" err="1" smtClean="0"/>
              <a:t>faktorių</a:t>
            </a:r>
            <a:r>
              <a:rPr lang="en-US" sz="3000" dirty="0" smtClean="0"/>
              <a:t> LULUCF, </a:t>
            </a:r>
            <a:r>
              <a:rPr lang="en-US" sz="3000" dirty="0" err="1" smtClean="0"/>
              <a:t>žemės</a:t>
            </a:r>
            <a:r>
              <a:rPr lang="en-US" sz="3000" dirty="0" smtClean="0"/>
              <a:t> </a:t>
            </a:r>
            <a:r>
              <a:rPr lang="en-US" sz="3000" dirty="0" err="1" smtClean="0"/>
              <a:t>ūkio</a:t>
            </a:r>
            <a:r>
              <a:rPr lang="en-US" sz="3000" dirty="0" smtClean="0"/>
              <a:t> </a:t>
            </a:r>
            <a:r>
              <a:rPr lang="en-US" sz="3000" dirty="0" err="1" smtClean="0"/>
              <a:t>sektoriuose</a:t>
            </a:r>
            <a:r>
              <a:rPr lang="en-US" sz="3000" dirty="0" smtClean="0"/>
              <a:t>, </a:t>
            </a:r>
          </a:p>
          <a:p>
            <a:r>
              <a:rPr lang="en-US" sz="3000" dirty="0" err="1" smtClean="0"/>
              <a:t>Pagrįsti</a:t>
            </a:r>
            <a:r>
              <a:rPr lang="en-US" sz="3000" dirty="0" smtClean="0"/>
              <a:t> </a:t>
            </a:r>
            <a:r>
              <a:rPr lang="en-US" sz="3000" dirty="0" err="1" smtClean="0"/>
              <a:t>priemones</a:t>
            </a:r>
            <a:r>
              <a:rPr lang="en-US" sz="3000" dirty="0" smtClean="0"/>
              <a:t>, </a:t>
            </a:r>
            <a:r>
              <a:rPr lang="en-US" sz="3000" dirty="0" err="1" smtClean="0"/>
              <a:t>technologijas</a:t>
            </a:r>
            <a:r>
              <a:rPr lang="en-US" sz="3000" dirty="0" smtClean="0"/>
              <a:t>,  </a:t>
            </a:r>
            <a:r>
              <a:rPr lang="en-US" sz="3000" dirty="0" err="1" smtClean="0"/>
              <a:t>pademonstruoti</a:t>
            </a:r>
            <a:r>
              <a:rPr lang="en-US" sz="3000" dirty="0" smtClean="0"/>
              <a:t>, </a:t>
            </a:r>
            <a:r>
              <a:rPr lang="en-US" sz="3000" dirty="0" err="1" smtClean="0">
                <a:solidFill>
                  <a:srgbClr val="632523"/>
                </a:solidFill>
              </a:rPr>
              <a:t>padėti</a:t>
            </a:r>
            <a:r>
              <a:rPr lang="en-US" sz="3000" dirty="0" smtClean="0">
                <a:solidFill>
                  <a:srgbClr val="632523"/>
                </a:solidFill>
              </a:rPr>
              <a:t> </a:t>
            </a:r>
            <a:r>
              <a:rPr lang="en-US" sz="3000" b="1" i="1" dirty="0" err="1" smtClean="0">
                <a:solidFill>
                  <a:srgbClr val="632523"/>
                </a:solidFill>
              </a:rPr>
              <a:t>įgyvendinti</a:t>
            </a:r>
            <a:endParaRPr lang="en-US" sz="3000" b="1" i="1" dirty="0" smtClean="0">
              <a:solidFill>
                <a:srgbClr val="632523"/>
              </a:solidFill>
            </a:endParaRPr>
          </a:p>
          <a:p>
            <a:r>
              <a:rPr lang="en-US" sz="3000" dirty="0" err="1" smtClean="0"/>
              <a:t>Rinkti</a:t>
            </a:r>
            <a:r>
              <a:rPr lang="en-US" sz="3000" dirty="0" smtClean="0"/>
              <a:t> </a:t>
            </a:r>
            <a:r>
              <a:rPr lang="en-US" sz="3000" dirty="0" err="1" smtClean="0"/>
              <a:t>informaciją</a:t>
            </a:r>
            <a:r>
              <a:rPr lang="en-US" sz="3000" dirty="0" smtClean="0">
                <a:solidFill>
                  <a:srgbClr val="632523"/>
                </a:solidFill>
              </a:rPr>
              <a:t>, </a:t>
            </a:r>
            <a:r>
              <a:rPr lang="en-US" sz="3000" b="1" i="1" dirty="0" err="1" smtClean="0">
                <a:solidFill>
                  <a:srgbClr val="632523"/>
                </a:solidFill>
              </a:rPr>
              <a:t>Informuoti</a:t>
            </a:r>
            <a:r>
              <a:rPr lang="en-US" sz="3000" b="1" i="1" dirty="0" smtClean="0"/>
              <a:t>,</a:t>
            </a:r>
            <a:r>
              <a:rPr lang="en-US" sz="3000" dirty="0" smtClean="0"/>
              <a:t> </a:t>
            </a:r>
            <a:r>
              <a:rPr lang="en-US" sz="3000" dirty="0" err="1" smtClean="0"/>
              <a:t>supažindinti</a:t>
            </a:r>
            <a:r>
              <a:rPr lang="en-US" sz="3000" dirty="0" smtClean="0"/>
              <a:t> </a:t>
            </a:r>
            <a:r>
              <a:rPr lang="en-US" sz="3000" dirty="0" err="1" smtClean="0"/>
              <a:t>įvairias</a:t>
            </a:r>
            <a:r>
              <a:rPr lang="en-US" sz="3000" dirty="0" smtClean="0"/>
              <a:t> </a:t>
            </a:r>
            <a:r>
              <a:rPr lang="en-US" sz="3000" b="1" i="1" dirty="0" err="1" smtClean="0">
                <a:solidFill>
                  <a:srgbClr val="632523"/>
                </a:solidFill>
              </a:rPr>
              <a:t>tikslines</a:t>
            </a:r>
            <a:r>
              <a:rPr lang="en-US" sz="3000" b="1" i="1" dirty="0" smtClean="0">
                <a:solidFill>
                  <a:srgbClr val="632523"/>
                </a:solidFill>
              </a:rPr>
              <a:t> </a:t>
            </a:r>
            <a:r>
              <a:rPr lang="en-US" sz="3000" b="1" i="1" dirty="0" err="1" smtClean="0">
                <a:solidFill>
                  <a:srgbClr val="632523"/>
                </a:solidFill>
              </a:rPr>
              <a:t>grupes</a:t>
            </a:r>
            <a:endParaRPr lang="en-US" sz="3000" b="1" i="1" dirty="0" smtClean="0">
              <a:solidFill>
                <a:srgbClr val="632523"/>
              </a:solidFill>
            </a:endParaRPr>
          </a:p>
          <a:p>
            <a:r>
              <a:rPr lang="en-US" sz="2600" i="1" dirty="0" smtClean="0">
                <a:solidFill>
                  <a:srgbClr val="008000"/>
                </a:solidFill>
              </a:rPr>
              <a:t>Research</a:t>
            </a:r>
          </a:p>
          <a:p>
            <a:r>
              <a:rPr lang="en-US" sz="2600" i="1" dirty="0" smtClean="0">
                <a:solidFill>
                  <a:srgbClr val="008000"/>
                </a:solidFill>
              </a:rPr>
              <a:t>Suggest, demonstrate and implement</a:t>
            </a:r>
          </a:p>
          <a:p>
            <a:r>
              <a:rPr lang="en-US" sz="2600" i="1" dirty="0" smtClean="0">
                <a:solidFill>
                  <a:srgbClr val="008000"/>
                </a:solidFill>
              </a:rPr>
              <a:t>Inform and disseminate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48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b="1" dirty="0" smtClean="0">
                <a:solidFill>
                  <a:srgbClr val="800000"/>
                </a:solidFill>
              </a:rPr>
              <a:t>CENTRO SUDĖTIS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b="1" i="1" dirty="0" smtClean="0">
                <a:solidFill>
                  <a:srgbClr val="800000"/>
                </a:solidFill>
              </a:rPr>
              <a:t>Interaktyvus</a:t>
            </a:r>
            <a:r>
              <a:rPr lang="lt-LT" dirty="0" smtClean="0"/>
              <a:t> </a:t>
            </a:r>
            <a:r>
              <a:rPr lang="lt-LT" dirty="0"/>
              <a:t>klimato kaitos </a:t>
            </a:r>
            <a:r>
              <a:rPr lang="lt-LT" b="1" i="1" dirty="0" smtClean="0">
                <a:solidFill>
                  <a:srgbClr val="800000"/>
                </a:solidFill>
              </a:rPr>
              <a:t>informacinis centras </a:t>
            </a:r>
            <a:r>
              <a:rPr lang="lt-LT" dirty="0"/>
              <a:t>(IKKIC) </a:t>
            </a:r>
            <a:r>
              <a:rPr lang="lt-LT" dirty="0" smtClean="0"/>
              <a:t>(</a:t>
            </a:r>
            <a:r>
              <a:rPr lang="lt-LT" i="1" dirty="0" smtClean="0"/>
              <a:t>ASU miestelyje–CR I  aukšte)</a:t>
            </a:r>
          </a:p>
          <a:p>
            <a:r>
              <a:rPr lang="lt-LT" b="1" i="1" dirty="0" smtClean="0">
                <a:solidFill>
                  <a:srgbClr val="990000"/>
                </a:solidFill>
              </a:rPr>
              <a:t>8</a:t>
            </a:r>
            <a:r>
              <a:rPr lang="lt-LT" dirty="0" smtClean="0"/>
              <a:t> </a:t>
            </a:r>
            <a:r>
              <a:rPr lang="lt-LT" i="1" dirty="0" smtClean="0"/>
              <a:t> </a:t>
            </a:r>
            <a:r>
              <a:rPr lang="lt-LT" dirty="0" smtClean="0"/>
              <a:t>tyrimo-demonstraciniai </a:t>
            </a:r>
            <a:r>
              <a:rPr lang="lt-LT" b="1" i="1" dirty="0" smtClean="0">
                <a:solidFill>
                  <a:srgbClr val="800000"/>
                </a:solidFill>
              </a:rPr>
              <a:t>objektai</a:t>
            </a:r>
            <a:r>
              <a:rPr lang="lt-LT" dirty="0" smtClean="0"/>
              <a:t>  </a:t>
            </a:r>
            <a:r>
              <a:rPr lang="lt-LT" dirty="0"/>
              <a:t>(</a:t>
            </a:r>
            <a:r>
              <a:rPr lang="lt-LT" b="1" dirty="0">
                <a:solidFill>
                  <a:schemeClr val="accent2">
                    <a:lumMod val="75000"/>
                  </a:schemeClr>
                </a:solidFill>
              </a:rPr>
              <a:t>TDO</a:t>
            </a:r>
            <a:r>
              <a:rPr lang="lt-LT" dirty="0" smtClean="0"/>
              <a:t>)</a:t>
            </a:r>
          </a:p>
          <a:p>
            <a:r>
              <a:rPr lang="lt-LT" dirty="0" smtClean="0"/>
              <a:t>TDO sujungti </a:t>
            </a:r>
            <a:r>
              <a:rPr lang="lt-LT" dirty="0"/>
              <a:t>3 skirtingais </a:t>
            </a:r>
            <a:r>
              <a:rPr lang="lt-LT" b="1" i="1" dirty="0">
                <a:solidFill>
                  <a:srgbClr val="800000"/>
                </a:solidFill>
              </a:rPr>
              <a:t>demonstraciniais maršrutais</a:t>
            </a:r>
            <a:r>
              <a:rPr lang="lt-LT" dirty="0"/>
              <a:t> (DM</a:t>
            </a:r>
            <a:r>
              <a:rPr lang="lt-LT" dirty="0" smtClean="0"/>
              <a:t>): </a:t>
            </a:r>
          </a:p>
          <a:p>
            <a:r>
              <a:rPr lang="lt-LT" dirty="0" smtClean="0"/>
              <a:t> a</a:t>
            </a:r>
            <a:r>
              <a:rPr lang="lt-LT" dirty="0"/>
              <a:t>) profesionalus – ūkininkams ir verslui</a:t>
            </a:r>
          </a:p>
          <a:p>
            <a:r>
              <a:rPr lang="lt-LT" dirty="0" smtClean="0"/>
              <a:t> b)edukacinis</a:t>
            </a:r>
            <a:r>
              <a:rPr lang="lt-LT" dirty="0"/>
              <a:t>-vaikams ir </a:t>
            </a:r>
            <a:r>
              <a:rPr lang="lt-LT" dirty="0" smtClean="0"/>
              <a:t>moksleiviams</a:t>
            </a:r>
          </a:p>
          <a:p>
            <a:r>
              <a:rPr lang="lt-LT" dirty="0" smtClean="0"/>
              <a:t> c) </a:t>
            </a:r>
            <a:r>
              <a:rPr lang="lt-LT" dirty="0"/>
              <a:t>pažintinis – </a:t>
            </a:r>
            <a:r>
              <a:rPr lang="lt-LT" dirty="0" smtClean="0"/>
              <a:t>visuomenei</a:t>
            </a:r>
          </a:p>
          <a:p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721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96254"/>
            <a:ext cx="8856984" cy="1143000"/>
          </a:xfrm>
        </p:spPr>
        <p:txBody>
          <a:bodyPr>
            <a:normAutofit/>
          </a:bodyPr>
          <a:lstStyle/>
          <a:p>
            <a:r>
              <a:rPr lang="lt-LT" sz="2800" b="1" dirty="0" smtClean="0">
                <a:solidFill>
                  <a:srgbClr val="990000"/>
                </a:solidFill>
              </a:rPr>
              <a:t>EUROPOS KLIMATO </a:t>
            </a:r>
            <a:r>
              <a:rPr lang="lt-LT" sz="2800" b="1" dirty="0">
                <a:solidFill>
                  <a:srgbClr val="990000"/>
                </a:solidFill>
              </a:rPr>
              <a:t>KAITOS </a:t>
            </a:r>
            <a:r>
              <a:rPr lang="lt-LT" sz="2800" b="1" dirty="0" smtClean="0">
                <a:solidFill>
                  <a:srgbClr val="990000"/>
                </a:solidFill>
              </a:rPr>
              <a:t>CENTRAS</a:t>
            </a:r>
            <a:endParaRPr lang="en-US" sz="2800" b="1" dirty="0">
              <a:solidFill>
                <a:srgbClr val="99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6592" y="1340768"/>
            <a:ext cx="10299758" cy="475252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54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TYRIMŲ-DEMONSTRACINIAI OBJEKTAI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925144"/>
          </a:xfrm>
        </p:spPr>
        <p:txBody>
          <a:bodyPr>
            <a:normAutofit fontScale="62500" lnSpcReduction="20000"/>
          </a:bodyPr>
          <a:lstStyle/>
          <a:p>
            <a:r>
              <a:rPr lang="lt-LT" b="1" i="1" dirty="0" smtClean="0">
                <a:solidFill>
                  <a:srgbClr val="800000"/>
                </a:solidFill>
              </a:rPr>
              <a:t>Gyvulininkystės</a:t>
            </a:r>
            <a:r>
              <a:rPr lang="lt-LT" i="1" dirty="0" smtClean="0"/>
              <a:t> </a:t>
            </a:r>
            <a:r>
              <a:rPr lang="lt-LT" i="1" dirty="0"/>
              <a:t>TDO</a:t>
            </a:r>
            <a:r>
              <a:rPr lang="lt-LT" dirty="0"/>
              <a:t> -  VšĮ “ASU </a:t>
            </a:r>
            <a:r>
              <a:rPr lang="lt-LT" dirty="0" smtClean="0"/>
              <a:t>Mokomasis” ūkis sumani ferma, LŽŪKT, LSMU GI.</a:t>
            </a:r>
            <a:endParaRPr lang="lt-LT" dirty="0"/>
          </a:p>
          <a:p>
            <a:r>
              <a:rPr lang="lt-LT" b="1" i="1" dirty="0">
                <a:solidFill>
                  <a:srgbClr val="800000"/>
                </a:solidFill>
              </a:rPr>
              <a:t>Bioenergetikos</a:t>
            </a:r>
            <a:r>
              <a:rPr lang="lt-LT" i="1" dirty="0"/>
              <a:t> TDO</a:t>
            </a:r>
            <a:r>
              <a:rPr lang="lt-LT" dirty="0"/>
              <a:t> – VšĮ “ASU Mokomasis ūkis “  eksperimentiniame </a:t>
            </a:r>
            <a:r>
              <a:rPr lang="lt-LT" dirty="0" smtClean="0"/>
              <a:t>alternatyviosios </a:t>
            </a:r>
            <a:r>
              <a:rPr lang="lt-LT" dirty="0"/>
              <a:t>energetikos </a:t>
            </a:r>
            <a:r>
              <a:rPr lang="lt-LT" dirty="0" smtClean="0"/>
              <a:t>centre, LAMMC, LŽŪKT.</a:t>
            </a:r>
            <a:endParaRPr lang="lt-LT" dirty="0"/>
          </a:p>
          <a:p>
            <a:r>
              <a:rPr lang="lt-LT" b="1" i="1" dirty="0">
                <a:solidFill>
                  <a:srgbClr val="800000"/>
                </a:solidFill>
              </a:rPr>
              <a:t>Tiksliosios </a:t>
            </a:r>
            <a:r>
              <a:rPr lang="lt-LT" b="1" i="1" dirty="0" smtClean="0">
                <a:solidFill>
                  <a:srgbClr val="800000"/>
                </a:solidFill>
              </a:rPr>
              <a:t>ir ekologinės žemdirbystės </a:t>
            </a:r>
            <a:r>
              <a:rPr lang="lt-LT" i="1" dirty="0"/>
              <a:t>TDO</a:t>
            </a:r>
            <a:r>
              <a:rPr lang="lt-LT" dirty="0"/>
              <a:t> – </a:t>
            </a:r>
            <a:r>
              <a:rPr lang="lt-LT" dirty="0" smtClean="0"/>
              <a:t>ASU bandymų stotyje ir, VšĮ „ASU Mokomasis ūkis“ bazėje, LAMMC ir LŽŪKT.</a:t>
            </a:r>
          </a:p>
          <a:p>
            <a:r>
              <a:rPr lang="lt-LT" b="1" i="1" dirty="0" smtClean="0">
                <a:solidFill>
                  <a:srgbClr val="990000"/>
                </a:solidFill>
              </a:rPr>
              <a:t>Augalų adaptyvumo </a:t>
            </a:r>
            <a:r>
              <a:rPr lang="lt-LT" b="1" i="1" dirty="0">
                <a:solidFill>
                  <a:srgbClr val="990000"/>
                </a:solidFill>
              </a:rPr>
              <a:t>f</a:t>
            </a:r>
            <a:r>
              <a:rPr lang="lt-LT" b="1" i="1" dirty="0" smtClean="0">
                <a:solidFill>
                  <a:srgbClr val="990000"/>
                </a:solidFill>
              </a:rPr>
              <a:t>enomikos</a:t>
            </a:r>
            <a:r>
              <a:rPr lang="lt-LT" b="1" dirty="0" smtClean="0">
                <a:solidFill>
                  <a:srgbClr val="990000"/>
                </a:solidFill>
              </a:rPr>
              <a:t> </a:t>
            </a:r>
            <a:r>
              <a:rPr lang="lt-LT" dirty="0" smtClean="0"/>
              <a:t>TDO - LAMMC ŽI,  LŽŪKT, </a:t>
            </a:r>
            <a:r>
              <a:rPr lang="lt-LT" dirty="0" smtClean="0">
                <a:solidFill>
                  <a:srgbClr val="FF0000"/>
                </a:solidFill>
              </a:rPr>
              <a:t>ASU</a:t>
            </a:r>
            <a:r>
              <a:rPr lang="lt-LT" dirty="0" smtClean="0"/>
              <a:t>.</a:t>
            </a:r>
          </a:p>
          <a:p>
            <a:r>
              <a:rPr lang="lt-LT" b="1" i="1" dirty="0" smtClean="0">
                <a:solidFill>
                  <a:srgbClr val="800000"/>
                </a:solidFill>
              </a:rPr>
              <a:t>Sodininkystės ir daržininkystės </a:t>
            </a:r>
            <a:r>
              <a:rPr lang="lt-LT" dirty="0" smtClean="0"/>
              <a:t>TDO – LAMMC SDI Babtuose, ASU pomologiniame sode, LŽŪKT.</a:t>
            </a:r>
            <a:endParaRPr lang="lt-LT" dirty="0"/>
          </a:p>
          <a:p>
            <a:r>
              <a:rPr lang="lt-LT" b="1" i="1" dirty="0" smtClean="0">
                <a:solidFill>
                  <a:srgbClr val="800000"/>
                </a:solidFill>
              </a:rPr>
              <a:t>Integruotos augalų apsaugos </a:t>
            </a:r>
            <a:r>
              <a:rPr lang="lt-LT" dirty="0" smtClean="0"/>
              <a:t>TDO – LŽŪKT, LAMMC, ASU </a:t>
            </a:r>
          </a:p>
          <a:p>
            <a:r>
              <a:rPr lang="lt-LT" b="1" i="1" dirty="0" smtClean="0">
                <a:solidFill>
                  <a:srgbClr val="800000"/>
                </a:solidFill>
              </a:rPr>
              <a:t>Miško </a:t>
            </a:r>
            <a:r>
              <a:rPr lang="lt-LT" b="1" i="1" dirty="0">
                <a:solidFill>
                  <a:srgbClr val="800000"/>
                </a:solidFill>
              </a:rPr>
              <a:t>sistemų</a:t>
            </a:r>
            <a:r>
              <a:rPr lang="lt-LT" i="1" dirty="0"/>
              <a:t> TDO</a:t>
            </a:r>
            <a:r>
              <a:rPr lang="lt-LT" dirty="0"/>
              <a:t> – ASU </a:t>
            </a:r>
            <a:r>
              <a:rPr lang="lt-LT" dirty="0" smtClean="0"/>
              <a:t>Arboretume, </a:t>
            </a:r>
            <a:r>
              <a:rPr lang="lt-LT" dirty="0"/>
              <a:t>ASU </a:t>
            </a:r>
            <a:r>
              <a:rPr lang="lt-LT" dirty="0" smtClean="0"/>
              <a:t>priklausančioje </a:t>
            </a:r>
            <a:r>
              <a:rPr lang="lt-LT" dirty="0"/>
              <a:t>Aukštaitijos kompleksiško monitoringo </a:t>
            </a:r>
            <a:r>
              <a:rPr lang="lt-LT" dirty="0" smtClean="0"/>
              <a:t>stotyjeUtenos r., LAMMC Miškų instituto bazėje.</a:t>
            </a:r>
            <a:endParaRPr lang="lt-LT" dirty="0"/>
          </a:p>
          <a:p>
            <a:r>
              <a:rPr lang="lt-LT" b="1" i="1" dirty="0" smtClean="0">
                <a:solidFill>
                  <a:srgbClr val="800000"/>
                </a:solidFill>
              </a:rPr>
              <a:t>Vandens ir Dirvožemio sistemų </a:t>
            </a:r>
            <a:r>
              <a:rPr lang="lt-LT" i="1" dirty="0"/>
              <a:t>TDO </a:t>
            </a:r>
            <a:r>
              <a:rPr lang="lt-LT" dirty="0"/>
              <a:t>– ASU </a:t>
            </a:r>
            <a:r>
              <a:rPr lang="lt-LT" dirty="0" smtClean="0"/>
              <a:t>HTS lauko </a:t>
            </a:r>
            <a:r>
              <a:rPr lang="lt-LT" dirty="0"/>
              <a:t>demonstraciniame </a:t>
            </a:r>
            <a:r>
              <a:rPr lang="lt-LT" dirty="0" smtClean="0"/>
              <a:t>centre, VšĮ „ASU Mokomasis ūkis, ASU </a:t>
            </a:r>
            <a:r>
              <a:rPr lang="lt-LT" dirty="0"/>
              <a:t>Agroekosistemų ir dirvožemio mokslų instituto Dirvožemio išteklių ir Geologijos laboratorijos </a:t>
            </a:r>
            <a:r>
              <a:rPr lang="lt-LT" dirty="0" smtClean="0"/>
              <a:t>bazėje, LŽŪKT, LAMMC.</a:t>
            </a:r>
            <a:endParaRPr lang="lt-L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493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INTERAKTYVUS LANKYTOJŲ CENTRAS (IKKIC)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77500" lnSpcReduction="20000"/>
          </a:bodyPr>
          <a:lstStyle/>
          <a:p>
            <a:r>
              <a:rPr lang="lt-LT" sz="3600" b="1" dirty="0">
                <a:solidFill>
                  <a:srgbClr val="800000"/>
                </a:solidFill>
              </a:rPr>
              <a:t>IKKIC </a:t>
            </a:r>
            <a:r>
              <a:rPr lang="lt-LT" sz="3600" b="1" dirty="0" smtClean="0">
                <a:solidFill>
                  <a:srgbClr val="800000"/>
                </a:solidFill>
              </a:rPr>
              <a:t>- lankytojų </a:t>
            </a:r>
            <a:r>
              <a:rPr lang="lt-LT" sz="3600" b="1" dirty="0">
                <a:solidFill>
                  <a:srgbClr val="800000"/>
                </a:solidFill>
              </a:rPr>
              <a:t>interaktyvus centras</a:t>
            </a:r>
            <a:r>
              <a:rPr lang="lt-LT" sz="3600" dirty="0"/>
              <a:t>. Jo paskirtis – patrauklia interaktyvia forma </a:t>
            </a:r>
            <a:r>
              <a:rPr lang="lt-LT" sz="3600" dirty="0" smtClean="0"/>
              <a:t>pateikti informaciją </a:t>
            </a:r>
            <a:r>
              <a:rPr lang="lt-LT" sz="3600" dirty="0"/>
              <a:t>apie klimato pokyčius, vykstančius procesus</a:t>
            </a:r>
            <a:r>
              <a:rPr lang="lt-LT" sz="3600" dirty="0" smtClean="0"/>
              <a:t>, </a:t>
            </a:r>
            <a:r>
              <a:rPr lang="lt-LT" sz="3600" dirty="0"/>
              <a:t>kaip kiekvienas asmeniškai prisideda prie klimato kaitos, </a:t>
            </a:r>
            <a:r>
              <a:rPr lang="lt-LT" sz="3600" b="1" i="1" dirty="0">
                <a:solidFill>
                  <a:srgbClr val="800000"/>
                </a:solidFill>
              </a:rPr>
              <a:t>kaip galima sumažinti poveikį, kokios yra praktinės priemonės, kaip jos konkrečiai taikomos. </a:t>
            </a:r>
          </a:p>
          <a:p>
            <a:r>
              <a:rPr lang="lt-LT" sz="3600" dirty="0" smtClean="0"/>
              <a:t>IKKIC </a:t>
            </a:r>
            <a:r>
              <a:rPr lang="lt-LT" sz="3600" dirty="0"/>
              <a:t>interaktyviai </a:t>
            </a:r>
            <a:r>
              <a:rPr lang="lt-LT" sz="3600" b="1" i="1" dirty="0">
                <a:solidFill>
                  <a:srgbClr val="800000"/>
                </a:solidFill>
              </a:rPr>
              <a:t>sujungtas su 2-3 pasaulio vedančiaisiais klimato kaitos poveikio tyrimų centrais</a:t>
            </a:r>
            <a:r>
              <a:rPr lang="lt-LT" sz="3600" dirty="0"/>
              <a:t>, kurie prisijungus realiu laiku pademonstruotų kas vyksta įvairiuose pasaulio taškuose. </a:t>
            </a:r>
            <a:endParaRPr lang="lt-LT" sz="3600" dirty="0" smtClean="0"/>
          </a:p>
          <a:p>
            <a:r>
              <a:rPr lang="lt-LT" sz="3600" dirty="0" smtClean="0"/>
              <a:t>IKKIC </a:t>
            </a:r>
            <a:r>
              <a:rPr lang="lt-LT" sz="3600" b="1" i="1" dirty="0">
                <a:solidFill>
                  <a:srgbClr val="800000"/>
                </a:solidFill>
              </a:rPr>
              <a:t>sujungtas su TDO</a:t>
            </a:r>
            <a:r>
              <a:rPr lang="lt-LT" sz="3600" dirty="0"/>
              <a:t>. Tai leidžia lankytojams įsijungus  matuoti dujų emisijas, modeliuoti situaciją ir </a:t>
            </a:r>
            <a:r>
              <a:rPr lang="lt-LT" sz="3600" dirty="0" smtClean="0"/>
              <a:t>priemones.</a:t>
            </a:r>
            <a:endParaRPr lang="lt-LT" sz="3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– Will to Change Power to Create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76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ASU – Will to Change Power to Create</a:t>
            </a:r>
            <a:endParaRPr lang="lt-L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4" y="43259"/>
            <a:ext cx="8967522" cy="631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0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884</Words>
  <Application>Microsoft Office PowerPoint</Application>
  <PresentationFormat>On-screen Show (4:3)</PresentationFormat>
  <Paragraphs>87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KLIMATO KAITA/CLIMATE CHANGE</vt:lpstr>
      <vt:lpstr>IDĖJA</vt:lpstr>
      <vt:lpstr>KODĖL / WHY?</vt:lpstr>
      <vt:lpstr>CENTRO SUDĖTIS</vt:lpstr>
      <vt:lpstr>EUROPOS KLIMATO KAITOS CENTRAS</vt:lpstr>
      <vt:lpstr>TYRIMŲ-DEMONSTRACINIAI OBJEKTAI</vt:lpstr>
      <vt:lpstr>INTERAKTYVUS LANKYTOJŲ CENTRAS (IKKIC)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FINANSAVIMAS</vt:lpstr>
      <vt:lpstr>POREIKIS KPP 2014-2020 PAKEITIMUI</vt:lpstr>
      <vt:lpstr>TVP PAPILDYMO POREIKIS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110</cp:revision>
  <cp:lastPrinted>2016-04-04T08:26:52Z</cp:lastPrinted>
  <dcterms:created xsi:type="dcterms:W3CDTF">2012-10-08T13:39:41Z</dcterms:created>
  <dcterms:modified xsi:type="dcterms:W3CDTF">2016-09-19T09:32:20Z</dcterms:modified>
</cp:coreProperties>
</file>